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8611-E383-541C-44EE-D5E78F833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1F0D-90E0-C3C1-641A-A44C0EB20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08CA-6FC9-5222-57DC-E4BFFCC4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63A9-2A20-9587-F28F-FAE9269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C114-59D3-5CDC-9161-0F81590E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2693-28FD-2251-2223-7573B17C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E93B9-2F10-5B9E-BA05-4A6DA810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1D23-5F88-1076-C1FA-44208E70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2669D-B51F-F5DB-AB75-02717F5C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25726-27B5-8B36-FA20-479D8E4D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4B41A-BF33-F3D3-EC69-0489F3E00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48DF2-710D-C9D3-BCF3-E3D9BD9B5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8BA1-FA41-C837-E449-9F46C609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2D86-C0AB-6C48-8183-62F19FF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67DD-2255-D736-19DD-EC608930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441F-6986-34E8-1EF1-7F1C23AC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20B1-B78E-1360-4D7A-B700DA5B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D176B-5AF8-6B37-3541-6BC2CB54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7820-8375-AE51-A32D-94CE5CA9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F808-FFCC-C029-2989-03708ACA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0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AFE2-0699-E028-866F-7FE0F10B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80E88-BF6A-AC6A-05A8-9F43338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0408-843E-2FEA-A73C-AD79EBE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880F6-2D66-534A-F3A8-EF92CAA0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AEBA-5359-EE61-FDFD-8D7582EC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413E-8051-ADEC-B064-2D4FE7C4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8961-5640-90D0-F078-2D305FAAD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1FA89-77E4-B834-565B-81D218183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2AC60-F802-AA4C-D1EA-EB62EB9F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BFB5A-E799-E0CF-6BC1-8AC80E07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57A6-955C-0375-4C9C-FA27347D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390C-7B26-9B2E-AD8E-6FDAD77F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36D9-922B-151B-0313-3E90DEE1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1B19E-8753-D70E-AC8A-EDE1604B8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1ABBC-7972-045E-3EBA-BD8B21754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1AB70-7841-600B-4E51-A9ECD5AA9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1D43-34BF-167F-EC56-1C1CDCA6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EAF20-F17C-639E-E7C0-E96F6784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0A955-1C4A-0F3C-D3D1-79708781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864B-2421-3114-77CC-CB5AF0C1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CBC38-A314-7BD1-B2AC-813CF352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84B5F-A62A-046D-5B80-0A652015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B6BA0-D581-4705-29C3-7117A6F6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76B81-BB4D-CCCF-3439-FD4BDEE4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E73EB-87DB-C017-3CA9-98EFABD3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8984-7804-6D4A-873B-3F8ECB4E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5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0927-41E6-E218-28C9-81AB65B5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D5DE-6E0F-F03E-460F-3698D21E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D69B3-9A0F-EA95-3D41-4A3E658D1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E39D8-3DEB-9FBE-801C-34311C4F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2ECED-0776-9B58-84BA-0DB65FA1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69A67-84CD-CCB8-C630-A2EDD229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6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0BF6-BC45-DB4B-7FED-A835C32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889BE-E70C-5F58-72D3-ADF68F500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44D83-59CA-26CA-7DC0-48231E17C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1034-E71C-78E2-8647-CBB7C1D4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0F5BC-EE44-43CC-6F3F-7CC39CDA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45751-C957-C906-E1A4-32C50DD1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80C34-130D-3F3A-FC71-4667E12F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DDCB-D907-ED22-56DD-F4FC15484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12C9-BE15-01B8-3EDF-3F519D85F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4C9C-A6CA-428C-AEF6-41B27AB3A4F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9D649-95C3-E557-9E63-C3678B05D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1C3C8-85FB-957C-ACFE-7C870E9C2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1428-5606-470D-A45D-F23E0EF48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zacilik.neu.edu.tr/pha501/?lang=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zebim.neu.edu.tr/mod/resource/view.php?id=73362%22%20%5Co%20%22PHA501" TargetMode="External"/><Relationship Id="rId2" Type="http://schemas.openxmlformats.org/officeDocument/2006/relationships/hyperlink" Target="https://uzebim.neu.edu.tr/mod/resource/view.php?id=733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zacilik.neu.edu.tr/resources/?lang=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7E4C-923E-0527-8F7D-AD1F8CE21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393" y="275004"/>
            <a:ext cx="9837946" cy="238760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PHA501 Graduation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3A5FA-244C-44A7-D7FF-753117240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393" y="3248245"/>
            <a:ext cx="9144000" cy="2387599"/>
          </a:xfrm>
        </p:spPr>
        <p:txBody>
          <a:bodyPr>
            <a:normAutofit fontScale="62500" lnSpcReduction="20000"/>
          </a:bodyPr>
          <a:lstStyle/>
          <a:p>
            <a:r>
              <a:rPr lang="en-GB" sz="9800" b="1" dirty="0"/>
              <a:t>2024-2025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01/11/2024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469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2BC9-ADC5-1F07-A998-B02E5E6E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2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hesitate to ask any questions to your PHA501 Graduation Project Supervisor. </a:t>
            </a:r>
            <a:b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7BC97-BA5A-EB72-B32F-C60C4D14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324"/>
            <a:ext cx="10515600" cy="4351338"/>
          </a:xfrm>
        </p:spPr>
        <p:txBody>
          <a:bodyPr/>
          <a:lstStyle/>
          <a:p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Thanks for your attention!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PHA501 Graduation Committee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BCB5-75FE-5B85-ACC7-F5DC0553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541F-10AE-10D1-6F9F-FBD10F32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4B5D3-0969-AE2D-AB0F-75A96250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" y="681037"/>
            <a:ext cx="11725835" cy="45825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843956B-161C-71D9-2F52-1160512B4475}"/>
              </a:ext>
            </a:extLst>
          </p:cNvPr>
          <p:cNvSpPr/>
          <p:nvPr/>
        </p:nvSpPr>
        <p:spPr>
          <a:xfrm>
            <a:off x="8746435" y="1027906"/>
            <a:ext cx="715617" cy="662782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5E49-8A5D-ECE3-0317-7E764594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68C3E-7C5E-66D5-8529-41DAD3C9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99938"/>
            <a:ext cx="11001375" cy="475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BF544-81DB-0EFD-37BD-21F6A87C8085}"/>
              </a:ext>
            </a:extLst>
          </p:cNvPr>
          <p:cNvSpPr txBox="1"/>
          <p:nvPr/>
        </p:nvSpPr>
        <p:spPr>
          <a:xfrm>
            <a:off x="3413759" y="6204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://eczacilik.neu.edu.tr/pha501/?lang=en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66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BBC4-E3C8-1E8C-4EE7-DAB69FE9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24"/>
            <a:ext cx="10515600" cy="75367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91A7-29C2-9AF9-8A6F-CFF69772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7" y="666975"/>
            <a:ext cx="1145689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PHA501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an annual course, and students must select just one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PHA501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raduation Project advisor; you must choose it on the UZEBIM first and then the Genius system. Otherwise, student selection on Genius will not be taken into consideration.</a:t>
            </a:r>
          </a:p>
          <a:p>
            <a:pPr marL="0" indent="0">
              <a:buNone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The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PHA501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advisor and student will decide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 topic of the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PHA501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Graduation Project.</a:t>
            </a:r>
            <a:endParaRPr lang="en-GB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When students write their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PHA501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Graduation project thesis, they must use academic research platforms like PubMed, Web of Science, Google Scholar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graduation writeup guide is available from this link;</a:t>
            </a:r>
            <a:endParaRPr lang="en-GB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0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5. http://eczacilik.neu.edu.tr/resources/?lang=en</a:t>
            </a:r>
            <a:r>
              <a:rPr lang="en-GB" sz="2200" b="0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have to use this writeup guide.ar, etc. or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2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Criteria %</a:t>
            </a:r>
            <a:endParaRPr lang="en-GB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2200" b="1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i="0" u="sng" strike="noStrike" dirty="0">
                <a:solidFill>
                  <a:srgbClr val="FF27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PHA501</a:t>
            </a:r>
            <a:r>
              <a:rPr lang="en-GB" sz="2200" b="1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advisor assessment -</a:t>
            </a:r>
            <a:r>
              <a:rPr lang="en-GB" sz="2200" b="1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GB" sz="2200" b="1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Thesis 60%</a:t>
            </a:r>
            <a:endParaRPr lang="en-GB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average of all advisor assessments </a:t>
            </a:r>
            <a:r>
              <a:rPr lang="en-GB" sz="2200" b="1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 presentation 40%</a:t>
            </a:r>
          </a:p>
          <a:p>
            <a:endParaRPr lang="en-GB" sz="2200" b="1" i="0" u="none" strike="noStrike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must apply the research ethics principle to avoid plagiarism.</a:t>
            </a:r>
          </a:p>
          <a:p>
            <a:r>
              <a:rPr lang="en-GB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b="0" i="0" u="sng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PHA501</a:t>
            </a:r>
            <a:r>
              <a:rPr lang="en-GB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advisor and graduation project committee will control the similarity test of the </a:t>
            </a:r>
            <a:r>
              <a:rPr lang="en-GB" sz="2200" b="0" i="0" u="sng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PHA501</a:t>
            </a:r>
            <a:r>
              <a:rPr lang="en-GB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Graduation Thesis. The similarity of the thesis could be a</a:t>
            </a:r>
            <a:r>
              <a:rPr lang="en-GB" sz="2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maximum % of 40. </a:t>
            </a:r>
            <a:r>
              <a:rPr lang="en-GB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Graduation Project will not be accepted by the Graduation Project Committee. </a:t>
            </a:r>
            <a:endParaRPr lang="en-GB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8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A4DF-475A-52FE-F649-A8C07803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33"/>
            <a:ext cx="10515600" cy="61382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+mn-lt"/>
              </a:rPr>
              <a:t>Deadlines…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AC484-2BC0-0B3B-ACD1-3D7C41A1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612"/>
            <a:ext cx="10515600" cy="5318246"/>
          </a:xfrm>
        </p:spPr>
        <p:txBody>
          <a:bodyPr>
            <a:noAutofit/>
          </a:bodyPr>
          <a:lstStyle/>
          <a:p>
            <a:r>
              <a:rPr lang="en-GB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Poster Submission; </a:t>
            </a:r>
            <a:r>
              <a:rPr lang="en-GB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17/01/2025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poster presentation will be face-to-face; the graduation project committee will announce the method of presentation and deadline during the Fall term.</a:t>
            </a:r>
            <a:endParaRPr lang="en-GB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poster presentation will be marked as;</a:t>
            </a:r>
            <a:endParaRPr lang="en-GB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400" b="1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Speech and knowledge: 10%</a:t>
            </a:r>
            <a:endParaRPr lang="en-GB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Replying questions: 10 %</a:t>
            </a:r>
            <a:endParaRPr lang="en-GB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Punctuality (Time): 10%</a:t>
            </a:r>
            <a:endParaRPr lang="en-GB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0" u="none" strike="noStrike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Quality of slides and text, richness in pictures: 10 %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PHA501 Graduation Project Submission; 31/01/2025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should get their supervisor approval first and they need to get hard copy and send their thesis to </a:t>
            </a:r>
            <a:r>
              <a:rPr lang="en-GB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nephar501@neu.edu.tr. 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B154-32DC-479D-B72A-E8839CEC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1F36-5615-C5EB-CD5A-ED0B2854F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9D22A-E00A-1B4C-2783-C31A88FC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" b="-1"/>
          <a:stretch/>
        </p:blipFill>
        <p:spPr>
          <a:xfrm>
            <a:off x="952500" y="230188"/>
            <a:ext cx="10287000" cy="64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32E1-79BC-65C1-1F57-86FC1E4B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292A-72AB-4C47-39D0-C076E0FB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B7644-1163-8495-870D-37B45558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57150"/>
            <a:ext cx="111823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8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EB30-0BBE-E225-DFC2-76D7EC91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64CB-9521-0AB0-7869-6AF771C7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6F0-E167-7DAE-662F-89AF397C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26"/>
            <a:ext cx="10959548" cy="68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F9B0-10EC-CDEF-B083-557B9FA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2CA7-1DE5-6C93-1E52-256480CB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C68C0-DD43-2A21-D1AA-DBAC052A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3" y="208444"/>
            <a:ext cx="10867913" cy="64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PHA501 Graduation Project</vt:lpstr>
      <vt:lpstr>PowerPoint Presentation</vt:lpstr>
      <vt:lpstr>PowerPoint Presentation</vt:lpstr>
      <vt:lpstr>Rules…</vt:lpstr>
      <vt:lpstr>Deadlines…</vt:lpstr>
      <vt:lpstr>PowerPoint Presentation</vt:lpstr>
      <vt:lpstr>PowerPoint Presentation</vt:lpstr>
      <vt:lpstr>PowerPoint Presentation</vt:lpstr>
      <vt:lpstr>PowerPoint Presentation</vt:lpstr>
      <vt:lpstr>Do not hesitate to ask any questions to your PHA501 Graduation Project Supervisor.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PHA501 Graduation Project</dc:title>
  <dc:creator>Damla Ulker</dc:creator>
  <cp:lastModifiedBy>Damla Ulker</cp:lastModifiedBy>
  <cp:revision>6</cp:revision>
  <dcterms:created xsi:type="dcterms:W3CDTF">2024-11-01T11:11:23Z</dcterms:created>
  <dcterms:modified xsi:type="dcterms:W3CDTF">2024-11-01T16:38:55Z</dcterms:modified>
</cp:coreProperties>
</file>